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140" r:id="rId3"/>
    <p:sldId id="1148" r:id="rId4"/>
    <p:sldId id="1149" r:id="rId5"/>
    <p:sldId id="1150" r:id="rId6"/>
    <p:sldId id="1151" r:id="rId7"/>
    <p:sldId id="1155" r:id="rId8"/>
    <p:sldId id="1156" r:id="rId9"/>
    <p:sldId id="1152" r:id="rId10"/>
    <p:sldId id="1153" r:id="rId11"/>
    <p:sldId id="1157" r:id="rId12"/>
    <p:sldId id="1158" r:id="rId13"/>
    <p:sldId id="1154" r:id="rId14"/>
    <p:sldId id="1159" r:id="rId15"/>
    <p:sldId id="1160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Schiller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dresser set carefully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Bravely, I asked, if he would give me back the brooch, I would work for him every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of my summer vacation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kindly agreed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not so hard as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decorated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5446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2123" y="2999099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考查动词辨析。句意：希勒先生仔细地检查了梳妆盒。</a:t>
            </a:r>
            <a:r>
              <a:rPr lang="en-US" altLang="zh-CN" sz="2400">
                <a:cs typeface="Times New Roman" panose="02020603050405020304" pitchFamily="18" charset="0"/>
              </a:rPr>
              <a:t>repair</a:t>
            </a:r>
            <a:r>
              <a:rPr lang="zh-CN" altLang="zh-CN" sz="2400">
                <a:cs typeface="Times New Roman" panose="02020603050405020304" pitchFamily="18" charset="0"/>
              </a:rPr>
              <a:t>修理；</a:t>
            </a:r>
            <a:r>
              <a:rPr lang="en-US" altLang="zh-CN" sz="2400">
                <a:cs typeface="Times New Roman" panose="02020603050405020304" pitchFamily="18" charset="0"/>
              </a:rPr>
              <a:t>check</a:t>
            </a:r>
            <a:r>
              <a:rPr lang="zh-CN" altLang="zh-CN" sz="2400" smtClean="0">
                <a:cs typeface="Times New Roman" panose="02020603050405020304" pitchFamily="18" charset="0"/>
              </a:rPr>
              <a:t>检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查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cs typeface="Times New Roman" panose="02020603050405020304" pitchFamily="18" charset="0"/>
              </a:rPr>
              <a:t>make</a:t>
            </a:r>
            <a:r>
              <a:rPr lang="zh-CN" altLang="zh-CN" sz="2400">
                <a:cs typeface="Times New Roman" panose="02020603050405020304" pitchFamily="18" charset="0"/>
              </a:rPr>
              <a:t>制作；</a:t>
            </a:r>
            <a:r>
              <a:rPr lang="en-US" altLang="zh-CN" sz="2400">
                <a:cs typeface="Times New Roman" panose="02020603050405020304" pitchFamily="18" charset="0"/>
              </a:rPr>
              <a:t>decorate</a:t>
            </a:r>
            <a:r>
              <a:rPr lang="zh-CN" altLang="zh-CN" sz="2400">
                <a:cs typeface="Times New Roman" panose="02020603050405020304" pitchFamily="18" charset="0"/>
              </a:rPr>
              <a:t>装饰。根据</a:t>
            </a:r>
            <a:r>
              <a:rPr lang="en-US" altLang="zh-CN" sz="2400">
                <a:cs typeface="Times New Roman" panose="02020603050405020304" pitchFamily="18" charset="0"/>
              </a:rPr>
              <a:t>“Mr Schiller... the dresser set carefully.”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希勒先生仔细地检查了梳妆盒。故选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6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Schiller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dresser set carefully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Bravely, I asked, if he would give me back the brooch, I would work for him every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of my summer vacation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kindly agreed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not so hard as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single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25100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23" y="2996952"/>
            <a:ext cx="11504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考查形容词辨析。句意：我勇敢地问他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如果他能把胸针还给我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我会在暑假的每一天都为他工作。</a:t>
            </a:r>
            <a:r>
              <a:rPr lang="en-US" altLang="zh-CN" sz="2400">
                <a:cs typeface="Times New Roman" panose="02020603050405020304" pitchFamily="18" charset="0"/>
              </a:rPr>
              <a:t>sunny</a:t>
            </a:r>
            <a:r>
              <a:rPr lang="zh-CN" altLang="zh-CN" sz="2400">
                <a:cs typeface="Times New Roman" panose="02020603050405020304" pitchFamily="18" charset="0"/>
              </a:rPr>
              <a:t>晴朗的；</a:t>
            </a:r>
            <a:r>
              <a:rPr lang="en-US" altLang="zh-CN" sz="2400">
                <a:cs typeface="Times New Roman" panose="02020603050405020304" pitchFamily="18" charset="0"/>
              </a:rPr>
              <a:t>lucky</a:t>
            </a:r>
            <a:r>
              <a:rPr lang="zh-CN" altLang="zh-CN" sz="2400">
                <a:cs typeface="Times New Roman" panose="02020603050405020304" pitchFamily="18" charset="0"/>
              </a:rPr>
              <a:t>幸运的；</a:t>
            </a:r>
            <a:r>
              <a:rPr lang="en-US" altLang="zh-CN" sz="2400">
                <a:cs typeface="Times New Roman" panose="02020603050405020304" pitchFamily="18" charset="0"/>
              </a:rPr>
              <a:t>ideal</a:t>
            </a:r>
            <a:r>
              <a:rPr lang="zh-CN" altLang="zh-CN" sz="2400">
                <a:cs typeface="Times New Roman" panose="02020603050405020304" pitchFamily="18" charset="0"/>
              </a:rPr>
              <a:t>理想的；</a:t>
            </a:r>
            <a:r>
              <a:rPr lang="en-US" altLang="zh-CN" sz="2400">
                <a:cs typeface="Times New Roman" panose="02020603050405020304" pitchFamily="18" charset="0"/>
              </a:rPr>
              <a:t>single</a:t>
            </a:r>
            <a:r>
              <a:rPr lang="zh-CN" altLang="zh-CN" sz="2400">
                <a:cs typeface="Times New Roman" panose="02020603050405020304" pitchFamily="18" charset="0"/>
              </a:rPr>
              <a:t>单一的。根据</a:t>
            </a:r>
            <a:r>
              <a:rPr lang="en-US" altLang="zh-CN" sz="2400">
                <a:cs typeface="Times New Roman" panose="02020603050405020304" pitchFamily="18" charset="0"/>
              </a:rPr>
              <a:t>“I would work for him every... day of my summer vacation.”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暑假的每一天都为他工作</a:t>
            </a:r>
            <a:r>
              <a:rPr lang="en-US" altLang="zh-CN" sz="2400">
                <a:cs typeface="Times New Roman" panose="02020603050405020304" pitchFamily="18" charset="0"/>
              </a:rPr>
              <a:t>,single</a:t>
            </a:r>
            <a:r>
              <a:rPr lang="zh-CN" altLang="zh-CN" sz="2400">
                <a:cs typeface="Times New Roman" panose="02020603050405020304" pitchFamily="18" charset="0"/>
              </a:rPr>
              <a:t>符合。故选</a:t>
            </a:r>
            <a:r>
              <a:rPr lang="en-US" altLang="zh-CN" sz="2400">
                <a:cs typeface="Times New Roman" panose="02020603050405020304" pitchFamily="18" charset="0"/>
              </a:rPr>
              <a:t>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86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Schiller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dresser set carefully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Bravely, I asked, if he would give me back the brooch, I would work for him every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of my summer vacation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kindly agreed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not so hard as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wished</a:t>
            </a:r>
          </a:p>
        </p:txBody>
      </p:sp>
      <p:sp>
        <p:nvSpPr>
          <p:cNvPr id="7" name="矩形 6"/>
          <p:cNvSpPr/>
          <p:nvPr/>
        </p:nvSpPr>
        <p:spPr>
          <a:xfrm>
            <a:off x="910630" y="25554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23" y="2978865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考查动词辨析。句意：这并不像我想的那么难。</a:t>
            </a:r>
            <a:r>
              <a:rPr lang="en-US" altLang="zh-CN" sz="2400">
                <a:cs typeface="Times New Roman" panose="02020603050405020304" pitchFamily="18" charset="0"/>
              </a:rPr>
              <a:t>think</a:t>
            </a:r>
            <a:r>
              <a:rPr lang="zh-CN" altLang="zh-CN" sz="2400">
                <a:cs typeface="Times New Roman" panose="02020603050405020304" pitchFamily="18" charset="0"/>
              </a:rPr>
              <a:t>认为；</a:t>
            </a:r>
            <a:r>
              <a:rPr lang="en-US" altLang="zh-CN" sz="2400">
                <a:cs typeface="Times New Roman" panose="02020603050405020304" pitchFamily="18" charset="0"/>
              </a:rPr>
              <a:t>prove</a:t>
            </a:r>
            <a:r>
              <a:rPr lang="zh-CN" altLang="zh-CN" sz="2400">
                <a:cs typeface="Times New Roman" panose="02020603050405020304" pitchFamily="18" charset="0"/>
              </a:rPr>
              <a:t>证明；</a:t>
            </a:r>
            <a:r>
              <a:rPr lang="en-US" altLang="zh-CN" sz="2400">
                <a:cs typeface="Times New Roman" panose="02020603050405020304" pitchFamily="18" charset="0"/>
              </a:rPr>
              <a:t>require</a:t>
            </a:r>
            <a:r>
              <a:rPr lang="zh-CN" altLang="zh-CN" sz="2400">
                <a:cs typeface="Times New Roman" panose="02020603050405020304" pitchFamily="18" charset="0"/>
              </a:rPr>
              <a:t>要求；</a:t>
            </a:r>
            <a:r>
              <a:rPr lang="en-US" altLang="zh-CN" sz="2400">
                <a:cs typeface="Times New Roman" panose="02020603050405020304" pitchFamily="18" charset="0"/>
              </a:rPr>
              <a:t>wish</a:t>
            </a:r>
            <a:r>
              <a:rPr lang="zh-CN" altLang="zh-CN" sz="2400">
                <a:cs typeface="Times New Roman" panose="02020603050405020304" pitchFamily="18" charset="0"/>
              </a:rPr>
              <a:t>希望。根据</a:t>
            </a:r>
            <a:r>
              <a:rPr lang="en-US" altLang="zh-CN" sz="2400">
                <a:cs typeface="Times New Roman" panose="02020603050405020304" pitchFamily="18" charset="0"/>
              </a:rPr>
              <a:t>“It was not so hard as I...”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这并不像自己想的那么难。故选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01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left the store not only with Mama’s brooch, but with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started tomorrow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felt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seemed that the dresser set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a childish and silly 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pinned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用针别住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brooch on my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would keep it forever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3378" y="25373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2123" y="3042826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考查名词辨析。句意：我离开商店时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不仅带着妈妈的胸针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还带着一份明天开始的工作。</a:t>
            </a:r>
            <a:r>
              <a:rPr lang="en-US" altLang="zh-CN" sz="2400">
                <a:cs typeface="Times New Roman" panose="02020603050405020304" pitchFamily="18" charset="0"/>
              </a:rPr>
              <a:t>smile</a:t>
            </a:r>
            <a:r>
              <a:rPr lang="zh-CN" altLang="zh-CN" sz="2400">
                <a:cs typeface="Times New Roman" panose="02020603050405020304" pitchFamily="18" charset="0"/>
              </a:rPr>
              <a:t>微笑；</a:t>
            </a:r>
            <a:r>
              <a:rPr lang="en-US" altLang="zh-CN" sz="2400">
                <a:cs typeface="Times New Roman" panose="02020603050405020304" pitchFamily="18" charset="0"/>
              </a:rPr>
              <a:t>trip</a:t>
            </a:r>
            <a:r>
              <a:rPr lang="zh-CN" altLang="zh-CN" sz="2400">
                <a:cs typeface="Times New Roman" panose="02020603050405020304" pitchFamily="18" charset="0"/>
              </a:rPr>
              <a:t>旅行；</a:t>
            </a:r>
            <a:r>
              <a:rPr lang="en-US" altLang="zh-CN" sz="2400">
                <a:cs typeface="Times New Roman" panose="02020603050405020304" pitchFamily="18" charset="0"/>
              </a:rPr>
              <a:t>hobby</a:t>
            </a:r>
            <a:r>
              <a:rPr lang="zh-CN" altLang="zh-CN" sz="2400">
                <a:cs typeface="Times New Roman" panose="02020603050405020304" pitchFamily="18" charset="0"/>
              </a:rPr>
              <a:t>爱好；</a:t>
            </a:r>
            <a:r>
              <a:rPr lang="en-US" altLang="zh-CN" sz="2400">
                <a:cs typeface="Times New Roman" panose="02020603050405020304" pitchFamily="18" charset="0"/>
              </a:rPr>
              <a:t>job</a:t>
            </a:r>
            <a:r>
              <a:rPr lang="zh-CN" altLang="zh-CN" sz="2400">
                <a:cs typeface="Times New Roman" panose="02020603050405020304" pitchFamily="18" charset="0"/>
              </a:rPr>
              <a:t>工作。根据</a:t>
            </a:r>
            <a:r>
              <a:rPr lang="en-US" altLang="zh-CN" sz="2400">
                <a:cs typeface="Times New Roman" panose="02020603050405020304" pitchFamily="18" charset="0"/>
              </a:rPr>
              <a:t>“I would work for him every...”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作者还得到了一份明天开始的工作。故选</a:t>
            </a:r>
            <a:r>
              <a:rPr lang="en-US" altLang="zh-CN" sz="2400">
                <a:cs typeface="Times New Roman" panose="02020603050405020304" pitchFamily="18" charset="0"/>
              </a:rPr>
              <a:t>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50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left the store not only with Mama’s brooch, but with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started tomorrow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felt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seemed that the dresser set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a childish and silly 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pinned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用针别住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brooch on my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would keep it forever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3378" y="25366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23" y="2996952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考查形容词辨析。句意：我感到非常自豪。</a:t>
            </a:r>
            <a:r>
              <a:rPr lang="en-US" altLang="zh-CN" sz="2400">
                <a:cs typeface="Times New Roman" panose="02020603050405020304" pitchFamily="18" charset="0"/>
              </a:rPr>
              <a:t>lost</a:t>
            </a:r>
            <a:r>
              <a:rPr lang="zh-CN" altLang="zh-CN" sz="2400">
                <a:cs typeface="Times New Roman" panose="02020603050405020304" pitchFamily="18" charset="0"/>
              </a:rPr>
              <a:t>丢失的；</a:t>
            </a:r>
            <a:r>
              <a:rPr lang="en-US" altLang="zh-CN" sz="2400">
                <a:cs typeface="Times New Roman" panose="02020603050405020304" pitchFamily="18" charset="0"/>
              </a:rPr>
              <a:t>tired</a:t>
            </a:r>
            <a:r>
              <a:rPr lang="zh-CN" altLang="zh-CN" sz="2400">
                <a:cs typeface="Times New Roman" panose="02020603050405020304" pitchFamily="18" charset="0"/>
              </a:rPr>
              <a:t>疲惫的；</a:t>
            </a:r>
            <a:r>
              <a:rPr lang="en-US" altLang="zh-CN" sz="2400">
                <a:cs typeface="Times New Roman" panose="02020603050405020304" pitchFamily="18" charset="0"/>
              </a:rPr>
              <a:t>proud</a:t>
            </a:r>
            <a:r>
              <a:rPr lang="zh-CN" altLang="zh-CN" sz="2400">
                <a:cs typeface="Times New Roman" panose="02020603050405020304" pitchFamily="18" charset="0"/>
              </a:rPr>
              <a:t>骄傲的；</a:t>
            </a:r>
            <a:r>
              <a:rPr lang="en-US" altLang="zh-CN" sz="2400">
                <a:cs typeface="Times New Roman" panose="02020603050405020304" pitchFamily="18" charset="0"/>
              </a:rPr>
              <a:t>nervous</a:t>
            </a:r>
            <a:r>
              <a:rPr lang="zh-CN" altLang="zh-CN" sz="2400">
                <a:cs typeface="Times New Roman" panose="02020603050405020304" pitchFamily="18" charset="0"/>
              </a:rPr>
              <a:t>紧张的。根据文章内容可知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作者用自己的工作换回了妈妈的胸针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感到自豪。故选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13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7271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left the store not only with Mama’s brooch, but with a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started tomorrow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felt very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seemed that the dresser set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a childish and silly thing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pinned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用针别住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brooch on my dress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would keep it forever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196238"/>
            <a:ext cx="11485848" cy="502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	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	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highly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properly</a:t>
            </a:r>
          </a:p>
        </p:txBody>
      </p:sp>
      <p:sp>
        <p:nvSpPr>
          <p:cNvPr id="7" name="矩形 6"/>
          <p:cNvSpPr/>
          <p:nvPr/>
        </p:nvSpPr>
        <p:spPr>
          <a:xfrm>
            <a:off x="893378" y="2214291"/>
            <a:ext cx="381836" cy="5065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300" smtClean="0"/>
              <a:t>B</a:t>
            </a:r>
            <a:endParaRPr lang="zh-CN" altLang="en-US" sz="2300"/>
          </a:p>
        </p:txBody>
      </p:sp>
      <p:sp>
        <p:nvSpPr>
          <p:cNvPr id="10" name="矩形 9"/>
          <p:cNvSpPr/>
          <p:nvPr/>
        </p:nvSpPr>
        <p:spPr>
          <a:xfrm>
            <a:off x="262558" y="2785534"/>
            <a:ext cx="11504580" cy="285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en-US" altLang="zh-CN" sz="2300">
                <a:cs typeface="Times New Roman" panose="02020603050405020304" pitchFamily="18" charset="0"/>
              </a:rPr>
              <a:t>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</a:t>
            </a:r>
            <a:r>
              <a:rPr lang="zh-CN" altLang="zh-CN" sz="2300">
                <a:cs typeface="Times New Roman" panose="02020603050405020304" pitchFamily="18" charset="0"/>
              </a:rPr>
              <a:t>考查副词辨析。句意：梳妆盒突然变成了一件幼稚可笑的东西。</a:t>
            </a:r>
            <a:r>
              <a:rPr lang="en-US" altLang="zh-CN" sz="2300">
                <a:cs typeface="Times New Roman" panose="02020603050405020304" pitchFamily="18" charset="0"/>
              </a:rPr>
              <a:t>recently</a:t>
            </a:r>
            <a:r>
              <a:rPr lang="zh-CN" altLang="zh-CN" sz="2300">
                <a:cs typeface="Times New Roman" panose="02020603050405020304" pitchFamily="18" charset="0"/>
              </a:rPr>
              <a:t>最近；</a:t>
            </a:r>
            <a:r>
              <a:rPr lang="en-US" altLang="zh-CN" sz="2300">
                <a:cs typeface="Times New Roman" panose="02020603050405020304" pitchFamily="18" charset="0"/>
              </a:rPr>
              <a:t>suddenly</a:t>
            </a:r>
            <a:r>
              <a:rPr lang="zh-CN" altLang="zh-CN" sz="2300">
                <a:cs typeface="Times New Roman" panose="02020603050405020304" pitchFamily="18" charset="0"/>
              </a:rPr>
              <a:t>突然；</a:t>
            </a:r>
            <a:r>
              <a:rPr lang="en-US" altLang="zh-CN" sz="2300">
                <a:cs typeface="Times New Roman" panose="02020603050405020304" pitchFamily="18" charset="0"/>
              </a:rPr>
              <a:t>highly</a:t>
            </a:r>
            <a:r>
              <a:rPr lang="zh-CN" altLang="zh-CN" sz="2300">
                <a:cs typeface="Times New Roman" panose="02020603050405020304" pitchFamily="18" charset="0"/>
              </a:rPr>
              <a:t>高度地；</a:t>
            </a:r>
            <a:r>
              <a:rPr lang="en-US" altLang="zh-CN" sz="2300">
                <a:cs typeface="Times New Roman" panose="02020603050405020304" pitchFamily="18" charset="0"/>
              </a:rPr>
              <a:t>properly</a:t>
            </a:r>
            <a:r>
              <a:rPr lang="zh-CN" altLang="zh-CN" sz="2300">
                <a:cs typeface="Times New Roman" panose="02020603050405020304" pitchFamily="18" charset="0"/>
              </a:rPr>
              <a:t>适当地。根据</a:t>
            </a:r>
            <a:r>
              <a:rPr lang="en-US" altLang="zh-CN" sz="23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“It seemed that</a:t>
            </a:r>
            <a:r>
              <a:rPr lang="en-US" altLang="zh-CN" sz="2300">
                <a:cs typeface="Times New Roman" panose="02020603050405020304" pitchFamily="18" charset="0"/>
              </a:rPr>
              <a:t> the dresser set... </a:t>
            </a:r>
            <a:endParaRPr lang="en-US" altLang="zh-CN" sz="2300" smtClean="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en-US" altLang="zh-CN" sz="230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en-US" altLang="zh-CN" sz="2300" smtClean="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en-US" altLang="zh-CN" sz="230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300" smtClean="0">
                <a:cs typeface="Times New Roman" panose="02020603050405020304" pitchFamily="18" charset="0"/>
              </a:rPr>
              <a:t>became a childish </a:t>
            </a:r>
            <a:r>
              <a:rPr lang="en-US" altLang="zh-CN" sz="2300">
                <a:cs typeface="Times New Roman" panose="02020603050405020304" pitchFamily="18" charset="0"/>
              </a:rPr>
              <a:t>and silly thing.”</a:t>
            </a:r>
            <a:r>
              <a:rPr lang="zh-CN" altLang="zh-CN" sz="2300">
                <a:cs typeface="Times New Roman" panose="02020603050405020304" pitchFamily="18" charset="0"/>
              </a:rPr>
              <a:t>可知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梳妆盒突然变成了一件幼稚可笑的东西。故选</a:t>
            </a:r>
            <a:r>
              <a:rPr lang="en-US" altLang="zh-CN" sz="2300">
                <a:cs typeface="Times New Roman" panose="02020603050405020304" pitchFamily="18" charset="0"/>
              </a:rPr>
              <a:t>B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2123" y="4089733"/>
            <a:ext cx="11504580" cy="101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300">
                <a:solidFill>
                  <a:srgbClr val="00B0F0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sz="23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B0F0"/>
                </a:solidFill>
                <a:cs typeface="Times New Roman" panose="02020603050405020304" pitchFamily="18" charset="0"/>
              </a:rPr>
              <a:t>seemed</a:t>
            </a:r>
            <a:r>
              <a:rPr lang="en-US" altLang="zh-CN" sz="23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B0F0"/>
                </a:solidFill>
                <a:cs typeface="Times New Roman" panose="02020603050405020304" pitchFamily="18" charset="0"/>
              </a:rPr>
              <a:t>that...</a:t>
            </a:r>
            <a:r>
              <a:rPr lang="zh-CN" altLang="zh-CN" sz="23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似乎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300">
                <a:solidFill>
                  <a:srgbClr val="00B0F0"/>
                </a:solidFill>
                <a:cs typeface="Times New Roman" panose="02020603050405020304" pitchFamily="18" charset="0"/>
              </a:rPr>
              <a:t>seem</a:t>
            </a:r>
            <a:r>
              <a:rPr lang="zh-CN" altLang="zh-CN" sz="23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是不及物动词</a:t>
            </a:r>
            <a:r>
              <a:rPr lang="en-US" altLang="zh-CN" sz="23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3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后不加宾语</a:t>
            </a:r>
            <a:r>
              <a:rPr lang="en-US" altLang="zh-CN" sz="2300">
                <a:solidFill>
                  <a:srgbClr val="00B0F0"/>
                </a:solidFill>
                <a:cs typeface="Times New Roman" panose="02020603050405020304" pitchFamily="18" charset="0"/>
              </a:rPr>
              <a:t>,it</a:t>
            </a:r>
            <a:r>
              <a:rPr lang="zh-CN" altLang="zh-CN" sz="23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作为形式主语</a:t>
            </a:r>
            <a:r>
              <a:rPr lang="en-US" altLang="zh-CN" sz="23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3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真正的主语是后面</a:t>
            </a:r>
            <a:r>
              <a:rPr lang="en-US" altLang="zh-CN" sz="2300">
                <a:solidFill>
                  <a:srgbClr val="00B0F0"/>
                </a:solidFill>
                <a:cs typeface="Times New Roman" panose="02020603050405020304" pitchFamily="18" charset="0"/>
              </a:rPr>
              <a:t>that</a:t>
            </a:r>
            <a:r>
              <a:rPr lang="zh-CN" altLang="zh-CN" sz="23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引导的主语从句。</a:t>
            </a:r>
            <a:endParaRPr lang="en-US" altLang="zh-CN" sz="2300">
              <a:solidFill>
                <a:srgbClr val="00B0F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8255446" y="3716914"/>
            <a:ext cx="0" cy="504056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2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030" y="1052736"/>
            <a:ext cx="11704351" cy="132479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73157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文主要讲述了作者在毕业派对上收到家人送的梳妆盒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却得知妈妈为此交换了她珍贵的银胸针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作者感到很难受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最后作者答应为店主工作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换回了妈妈的胸针。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2321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Graduation party was a great success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my friends received wonderful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diamond, a watch, or something else special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wondering what surprise my family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132856"/>
            <a:ext cx="11485848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cakes	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	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presents	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letters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prepared	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imagined	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built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recorded</a:t>
            </a:r>
          </a:p>
        </p:txBody>
      </p:sp>
      <p:sp>
        <p:nvSpPr>
          <p:cNvPr id="5" name="矩形 4"/>
          <p:cNvSpPr/>
          <p:nvPr/>
        </p:nvSpPr>
        <p:spPr>
          <a:xfrm>
            <a:off x="873126" y="2132856"/>
            <a:ext cx="397866" cy="5065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300" smtClean="0"/>
              <a:t>C</a:t>
            </a:r>
            <a:endParaRPr lang="zh-CN" altLang="en-US" sz="2300"/>
          </a:p>
        </p:txBody>
      </p:sp>
      <p:sp>
        <p:nvSpPr>
          <p:cNvPr id="7" name="矩形 6"/>
          <p:cNvSpPr/>
          <p:nvPr/>
        </p:nvSpPr>
        <p:spPr>
          <a:xfrm>
            <a:off x="873126" y="2564904"/>
            <a:ext cx="397866" cy="552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300" smtClean="0"/>
              <a:t>A</a:t>
            </a:r>
            <a:endParaRPr lang="zh-CN" altLang="en-US" sz="2300"/>
          </a:p>
        </p:txBody>
      </p:sp>
      <p:sp>
        <p:nvSpPr>
          <p:cNvPr id="9" name="矩形 8"/>
          <p:cNvSpPr/>
          <p:nvPr/>
        </p:nvSpPr>
        <p:spPr>
          <a:xfrm>
            <a:off x="334566" y="3123716"/>
            <a:ext cx="11504580" cy="1423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300">
                <a:cs typeface="Times New Roman" panose="02020603050405020304" pitchFamily="18" charset="0"/>
              </a:rPr>
              <a:t>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</a:t>
            </a:r>
            <a:r>
              <a:rPr lang="zh-CN" altLang="zh-CN" sz="2300">
                <a:cs typeface="Times New Roman" panose="02020603050405020304" pitchFamily="18" charset="0"/>
              </a:rPr>
              <a:t>考查名词辨析。句意：我所有的朋友都收到了很棒的礼物：一颗钻石、一块手表或其他特别的东西。</a:t>
            </a:r>
            <a:r>
              <a:rPr lang="en-US" altLang="zh-CN" sz="2300">
                <a:cs typeface="Times New Roman" panose="02020603050405020304" pitchFamily="18" charset="0"/>
              </a:rPr>
              <a:t>cake</a:t>
            </a:r>
            <a:r>
              <a:rPr lang="zh-CN" altLang="zh-CN" sz="2300">
                <a:cs typeface="Times New Roman" panose="02020603050405020304" pitchFamily="18" charset="0"/>
              </a:rPr>
              <a:t>蛋糕；</a:t>
            </a:r>
            <a:r>
              <a:rPr lang="en-US" altLang="zh-CN" sz="2300">
                <a:cs typeface="Times New Roman" panose="02020603050405020304" pitchFamily="18" charset="0"/>
              </a:rPr>
              <a:t>flower</a:t>
            </a:r>
            <a:r>
              <a:rPr lang="zh-CN" altLang="zh-CN" sz="2300">
                <a:cs typeface="Times New Roman" panose="02020603050405020304" pitchFamily="18" charset="0"/>
              </a:rPr>
              <a:t>花；</a:t>
            </a:r>
            <a:r>
              <a:rPr lang="en-US" altLang="zh-CN" sz="2300">
                <a:cs typeface="Times New Roman" panose="02020603050405020304" pitchFamily="18" charset="0"/>
              </a:rPr>
              <a:t>present</a:t>
            </a:r>
            <a:r>
              <a:rPr lang="zh-CN" altLang="zh-CN" sz="2300">
                <a:cs typeface="Times New Roman" panose="02020603050405020304" pitchFamily="18" charset="0"/>
              </a:rPr>
              <a:t>礼物；</a:t>
            </a:r>
            <a:r>
              <a:rPr lang="en-US" altLang="zh-CN" sz="2300">
                <a:cs typeface="Times New Roman" panose="02020603050405020304" pitchFamily="18" charset="0"/>
              </a:rPr>
              <a:t>letter</a:t>
            </a:r>
            <a:r>
              <a:rPr lang="zh-CN" altLang="zh-CN" sz="2300">
                <a:cs typeface="Times New Roman" panose="02020603050405020304" pitchFamily="18" charset="0"/>
              </a:rPr>
              <a:t>信。根据</a:t>
            </a:r>
            <a:r>
              <a:rPr lang="en-US" altLang="zh-CN" sz="2300">
                <a:cs typeface="Times New Roman" panose="02020603050405020304" pitchFamily="18" charset="0"/>
              </a:rPr>
              <a:t>“Graduation party was a great success</a:t>
            </a:r>
            <a:r>
              <a:rPr lang="zh-CN" altLang="zh-CN" sz="2300">
                <a:cs typeface="Times New Roman" panose="02020603050405020304" pitchFamily="18" charset="0"/>
              </a:rPr>
              <a:t>！</a:t>
            </a:r>
            <a:r>
              <a:rPr lang="en-US" altLang="zh-CN" sz="2300"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cs typeface="Times New Roman" panose="02020603050405020304" pitchFamily="18" charset="0"/>
              </a:rPr>
              <a:t>可知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毕业派对很成功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所以朋友们都收到了礼物。故选</a:t>
            </a:r>
            <a:r>
              <a:rPr lang="en-US" altLang="zh-CN" sz="2300">
                <a:cs typeface="Times New Roman" panose="02020603050405020304" pitchFamily="18" charset="0"/>
              </a:rPr>
              <a:t>C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2123" y="4546624"/>
            <a:ext cx="11504580" cy="1423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300">
                <a:cs typeface="Times New Roman" panose="02020603050405020304" pitchFamily="18" charset="0"/>
              </a:rPr>
              <a:t>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</a:t>
            </a:r>
            <a:r>
              <a:rPr lang="zh-CN" altLang="zh-CN" sz="2300">
                <a:cs typeface="Times New Roman" panose="02020603050405020304" pitchFamily="18" charset="0"/>
              </a:rPr>
              <a:t>考查动词辨析。句意：我在想我的家人会给我准备什么惊喜。</a:t>
            </a:r>
            <a:r>
              <a:rPr lang="en-US" altLang="zh-CN" sz="2300">
                <a:cs typeface="Times New Roman" panose="02020603050405020304" pitchFamily="18" charset="0"/>
              </a:rPr>
              <a:t>prepare</a:t>
            </a:r>
            <a:r>
              <a:rPr lang="zh-CN" altLang="zh-CN" sz="2300">
                <a:cs typeface="Times New Roman" panose="02020603050405020304" pitchFamily="18" charset="0"/>
              </a:rPr>
              <a:t>准备；</a:t>
            </a:r>
            <a:r>
              <a:rPr lang="en-US" altLang="zh-CN" sz="2300">
                <a:cs typeface="Times New Roman" panose="02020603050405020304" pitchFamily="18" charset="0"/>
              </a:rPr>
              <a:t>imagine</a:t>
            </a:r>
            <a:r>
              <a:rPr lang="zh-CN" altLang="zh-CN" sz="2300">
                <a:cs typeface="Times New Roman" panose="02020603050405020304" pitchFamily="18" charset="0"/>
              </a:rPr>
              <a:t>想象；</a:t>
            </a:r>
            <a:r>
              <a:rPr lang="en-US" altLang="zh-CN" sz="2300">
                <a:cs typeface="Times New Roman" panose="02020603050405020304" pitchFamily="18" charset="0"/>
              </a:rPr>
              <a:t>build</a:t>
            </a:r>
            <a:r>
              <a:rPr lang="zh-CN" altLang="zh-CN" sz="2300">
                <a:cs typeface="Times New Roman" panose="02020603050405020304" pitchFamily="18" charset="0"/>
              </a:rPr>
              <a:t>建造；</a:t>
            </a:r>
            <a:r>
              <a:rPr lang="en-US" altLang="zh-CN" sz="2300">
                <a:cs typeface="Times New Roman" panose="02020603050405020304" pitchFamily="18" charset="0"/>
              </a:rPr>
              <a:t>record</a:t>
            </a:r>
            <a:r>
              <a:rPr lang="zh-CN" altLang="zh-CN" sz="2300">
                <a:cs typeface="Times New Roman" panose="02020603050405020304" pitchFamily="18" charset="0"/>
              </a:rPr>
              <a:t>记录。根据</a:t>
            </a:r>
            <a:r>
              <a:rPr lang="en-US" altLang="zh-CN" sz="2300">
                <a:cs typeface="Times New Roman" panose="02020603050405020304" pitchFamily="18" charset="0"/>
              </a:rPr>
              <a:t>“I was wondering what surprise my family...for me.”</a:t>
            </a:r>
            <a:r>
              <a:rPr lang="zh-CN" altLang="zh-CN" sz="2300">
                <a:cs typeface="Times New Roman" panose="02020603050405020304" pitchFamily="18" charset="0"/>
              </a:rPr>
              <a:t>可知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此处指作者想知道家人准备了什么惊喜。故选</a:t>
            </a:r>
            <a:r>
              <a:rPr lang="en-US" altLang="zh-CN" sz="2300">
                <a:cs typeface="Times New Roman" panose="02020603050405020304" pitchFamily="18" charset="0"/>
              </a:rPr>
              <a:t>A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10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when I got home—there was the pink dresser set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梳妆盒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one in Mr Schiller’s store that I always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Mama and Papa smiled at my excitement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1916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carried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admired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collected</a:t>
            </a:r>
          </a:p>
        </p:txBody>
      </p:sp>
      <p:sp>
        <p:nvSpPr>
          <p:cNvPr id="5" name="矩形 4"/>
          <p:cNvSpPr/>
          <p:nvPr/>
        </p:nvSpPr>
        <p:spPr>
          <a:xfrm>
            <a:off x="910630" y="20390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2429514"/>
            <a:ext cx="11504580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考查动词辨析。句意：希勒先生店里我一直很欣赏的那个！</a:t>
            </a:r>
            <a:r>
              <a:rPr lang="en-US" altLang="zh-CN" sz="2400">
                <a:cs typeface="Times New Roman" panose="02020603050405020304" pitchFamily="18" charset="0"/>
              </a:rPr>
              <a:t>carry</a:t>
            </a:r>
            <a:r>
              <a:rPr lang="zh-CN" altLang="zh-CN" sz="2400">
                <a:cs typeface="Times New Roman" panose="02020603050405020304" pitchFamily="18" charset="0"/>
              </a:rPr>
              <a:t>携带；</a:t>
            </a:r>
            <a:r>
              <a:rPr lang="en-US" altLang="zh-CN" sz="2400">
                <a:cs typeface="Times New Roman" panose="02020603050405020304" pitchFamily="18" charset="0"/>
              </a:rPr>
              <a:t>admire</a:t>
            </a:r>
            <a:r>
              <a:rPr lang="zh-CN" altLang="zh-CN" sz="2400">
                <a:cs typeface="Times New Roman" panose="02020603050405020304" pitchFamily="18" charset="0"/>
              </a:rPr>
              <a:t>欣赏；</a:t>
            </a:r>
            <a:r>
              <a:rPr lang="en-US" altLang="zh-CN" sz="2400">
                <a:cs typeface="Times New Roman" panose="02020603050405020304" pitchFamily="18" charset="0"/>
              </a:rPr>
              <a:t>own</a:t>
            </a:r>
            <a:r>
              <a:rPr lang="zh-CN" altLang="zh-CN" sz="2400">
                <a:cs typeface="Times New Roman" panose="02020603050405020304" pitchFamily="18" charset="0"/>
              </a:rPr>
              <a:t>拥有；</a:t>
            </a:r>
            <a:r>
              <a:rPr lang="en-US" altLang="zh-CN" sz="2400">
                <a:cs typeface="Times New Roman" panose="02020603050405020304" pitchFamily="18" charset="0"/>
              </a:rPr>
              <a:t>collect</a:t>
            </a:r>
            <a:r>
              <a:rPr lang="zh-CN" altLang="zh-CN" sz="2400">
                <a:cs typeface="Times New Roman" panose="02020603050405020304" pitchFamily="18" charset="0"/>
              </a:rPr>
              <a:t>收集。根据</a:t>
            </a:r>
            <a:r>
              <a:rPr lang="en-US" altLang="zh-CN" sz="2400">
                <a:cs typeface="Times New Roman" panose="02020603050405020304" pitchFamily="18" charset="0"/>
              </a:rPr>
              <a:t>“The one in Mr Schiller’s store that I always...</a:t>
            </a:r>
            <a:r>
              <a:rPr lang="zh-CN" altLang="zh-CN" sz="2400"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此处指作者一直很喜欢的那个梳妆盒。故选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6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morning, I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wonderful dresser set to my sister Christine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looked at me and said, “So you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you wanted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 what Mama exchanged for that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silver brooch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胸针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323002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lent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donated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returned	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showed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forgot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controlled</a:t>
            </a:r>
          </a:p>
        </p:txBody>
      </p:sp>
      <p:sp>
        <p:nvSpPr>
          <p:cNvPr id="5" name="矩形 4"/>
          <p:cNvSpPr/>
          <p:nvPr/>
        </p:nvSpPr>
        <p:spPr>
          <a:xfrm>
            <a:off x="897690" y="2435623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D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888654" y="2979477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C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342123" y="3356992"/>
            <a:ext cx="1150458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smtClean="0">
                <a:cs typeface="Times New Roman" panose="02020603050405020304" pitchFamily="18" charset="0"/>
              </a:rPr>
              <a:t>1. [</a:t>
            </a:r>
            <a:r>
              <a:rPr lang="zh-CN" altLang="zh-CN" sz="22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>
                <a:cs typeface="Times New Roman" panose="02020603050405020304" pitchFamily="18" charset="0"/>
              </a:rPr>
              <a:t>]</a:t>
            </a:r>
            <a:r>
              <a:rPr lang="zh-CN" altLang="zh-CN" sz="2200">
                <a:cs typeface="Times New Roman" panose="02020603050405020304" pitchFamily="18" charset="0"/>
              </a:rPr>
              <a:t>考查动词辨析。句意：第二天早上</a:t>
            </a:r>
            <a:r>
              <a:rPr lang="en-US" altLang="zh-CN" sz="2200">
                <a:cs typeface="Times New Roman" panose="02020603050405020304" pitchFamily="18" charset="0"/>
              </a:rPr>
              <a:t>,</a:t>
            </a:r>
            <a:r>
              <a:rPr lang="zh-CN" altLang="zh-CN" sz="2200">
                <a:cs typeface="Times New Roman" panose="02020603050405020304" pitchFamily="18" charset="0"/>
              </a:rPr>
              <a:t>我把漂亮的梳妆盒给妹妹克里斯汀看。</a:t>
            </a:r>
            <a:r>
              <a:rPr lang="en-US" altLang="zh-CN" sz="2200">
                <a:cs typeface="Times New Roman" panose="02020603050405020304" pitchFamily="18" charset="0"/>
              </a:rPr>
              <a:t>lend</a:t>
            </a:r>
            <a:r>
              <a:rPr lang="zh-CN" altLang="zh-CN" sz="2200" smtClean="0">
                <a:cs typeface="Times New Roman" panose="02020603050405020304" pitchFamily="18" charset="0"/>
              </a:rPr>
              <a:t>借</a:t>
            </a:r>
            <a:endParaRPr lang="en-US" altLang="zh-CN" sz="22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200" smtClean="0">
                <a:cs typeface="Times New Roman" panose="02020603050405020304" pitchFamily="18" charset="0"/>
              </a:rPr>
              <a:t>出</a:t>
            </a:r>
            <a:r>
              <a:rPr lang="zh-CN" altLang="zh-CN" sz="2200"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cs typeface="Times New Roman" panose="02020603050405020304" pitchFamily="18" charset="0"/>
              </a:rPr>
              <a:t>donate</a:t>
            </a:r>
            <a:r>
              <a:rPr lang="zh-CN" altLang="zh-CN" sz="2200">
                <a:cs typeface="Times New Roman" panose="02020603050405020304" pitchFamily="18" charset="0"/>
              </a:rPr>
              <a:t>捐赠；</a:t>
            </a:r>
            <a:r>
              <a:rPr lang="en-US" altLang="zh-CN" sz="2200">
                <a:cs typeface="Times New Roman" panose="02020603050405020304" pitchFamily="18" charset="0"/>
              </a:rPr>
              <a:t>return</a:t>
            </a:r>
            <a:r>
              <a:rPr lang="zh-CN" altLang="zh-CN" sz="2200">
                <a:cs typeface="Times New Roman" panose="02020603050405020304" pitchFamily="18" charset="0"/>
              </a:rPr>
              <a:t>返回；</a:t>
            </a:r>
            <a:r>
              <a:rPr lang="en-US" altLang="zh-CN" sz="2200">
                <a:cs typeface="Times New Roman" panose="02020603050405020304" pitchFamily="18" charset="0"/>
              </a:rPr>
              <a:t>show</a:t>
            </a:r>
            <a:r>
              <a:rPr lang="zh-CN" altLang="zh-CN" sz="2200">
                <a:cs typeface="Times New Roman" panose="02020603050405020304" pitchFamily="18" charset="0"/>
              </a:rPr>
              <a:t>展示。根据</a:t>
            </a:r>
            <a:r>
              <a:rPr lang="en-US" altLang="zh-CN" sz="2200">
                <a:cs typeface="Times New Roman" panose="02020603050405020304" pitchFamily="18" charset="0"/>
              </a:rPr>
              <a:t>“my wonderful dresser set to my sister Christine”</a:t>
            </a:r>
            <a:r>
              <a:rPr lang="zh-CN" altLang="zh-CN" sz="2200">
                <a:cs typeface="Times New Roman" panose="02020603050405020304" pitchFamily="18" charset="0"/>
              </a:rPr>
              <a:t>可知</a:t>
            </a:r>
            <a:r>
              <a:rPr lang="en-US" altLang="zh-CN" sz="2200">
                <a:cs typeface="Times New Roman" panose="02020603050405020304" pitchFamily="18" charset="0"/>
              </a:rPr>
              <a:t>,</a:t>
            </a:r>
            <a:r>
              <a:rPr lang="zh-CN" altLang="zh-CN" sz="2200">
                <a:cs typeface="Times New Roman" panose="02020603050405020304" pitchFamily="18" charset="0"/>
              </a:rPr>
              <a:t>此处指作者把梳妆盒给妹妹看</a:t>
            </a:r>
            <a:r>
              <a:rPr lang="en-US" altLang="zh-CN" sz="2200">
                <a:cs typeface="Times New Roman" panose="02020603050405020304" pitchFamily="18" charset="0"/>
              </a:rPr>
              <a:t>,show sth to sb</a:t>
            </a:r>
            <a:r>
              <a:rPr lang="zh-CN" altLang="zh-CN" sz="2200">
                <a:cs typeface="Times New Roman" panose="02020603050405020304" pitchFamily="18" charset="0"/>
              </a:rPr>
              <a:t>展示给某人看。故选</a:t>
            </a:r>
            <a:r>
              <a:rPr lang="en-US" altLang="zh-CN" sz="2200">
                <a:cs typeface="Times New Roman" panose="02020603050405020304" pitchFamily="18" charset="0"/>
              </a:rPr>
              <a:t>D</a:t>
            </a:r>
            <a:r>
              <a:rPr lang="zh-CN" altLang="zh-CN" sz="2200"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2123" y="4843026"/>
            <a:ext cx="115045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spc="-100" smtClean="0">
                <a:cs typeface="Times New Roman" panose="02020603050405020304" pitchFamily="18" charset="0"/>
              </a:rPr>
              <a:t>2. [</a:t>
            </a:r>
            <a:r>
              <a:rPr lang="zh-CN" altLang="zh-CN" sz="2200" spc="-1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spc="-100">
                <a:cs typeface="Times New Roman" panose="02020603050405020304" pitchFamily="18" charset="0"/>
              </a:rPr>
              <a:t>]</a:t>
            </a:r>
            <a:r>
              <a:rPr lang="zh-CN" altLang="zh-CN" sz="2200" spc="-100">
                <a:cs typeface="Times New Roman" panose="02020603050405020304" pitchFamily="18" charset="0"/>
              </a:rPr>
              <a:t>考查动词辨析。句意：所以你得到了你想要的东西。</a:t>
            </a:r>
            <a:r>
              <a:rPr lang="en-US" altLang="zh-CN" sz="2200" spc="-100">
                <a:cs typeface="Times New Roman" panose="02020603050405020304" pitchFamily="18" charset="0"/>
              </a:rPr>
              <a:t>forget</a:t>
            </a:r>
            <a:r>
              <a:rPr lang="zh-CN" altLang="zh-CN" sz="2200" spc="-100">
                <a:cs typeface="Times New Roman" panose="02020603050405020304" pitchFamily="18" charset="0"/>
              </a:rPr>
              <a:t>忘记；</a:t>
            </a:r>
            <a:r>
              <a:rPr lang="en-US" altLang="zh-CN" sz="2200" spc="-100">
                <a:cs typeface="Times New Roman" panose="02020603050405020304" pitchFamily="18" charset="0"/>
              </a:rPr>
              <a:t>buy</a:t>
            </a:r>
            <a:r>
              <a:rPr lang="zh-CN" altLang="zh-CN" sz="2200" spc="-100">
                <a:cs typeface="Times New Roman" panose="02020603050405020304" pitchFamily="18" charset="0"/>
              </a:rPr>
              <a:t>买；</a:t>
            </a:r>
            <a:r>
              <a:rPr lang="en-US" altLang="zh-CN" sz="2200" spc="-100">
                <a:cs typeface="Times New Roman" panose="02020603050405020304" pitchFamily="18" charset="0"/>
              </a:rPr>
              <a:t>get</a:t>
            </a:r>
            <a:r>
              <a:rPr lang="zh-CN" altLang="zh-CN" sz="2200" spc="-100">
                <a:cs typeface="Times New Roman" panose="02020603050405020304" pitchFamily="18" charset="0"/>
              </a:rPr>
              <a:t>得到；</a:t>
            </a:r>
            <a:r>
              <a:rPr lang="en-US" altLang="zh-CN" sz="2200" spc="-100">
                <a:cs typeface="Times New Roman" panose="02020603050405020304" pitchFamily="18" charset="0"/>
              </a:rPr>
              <a:t>control</a:t>
            </a:r>
            <a:r>
              <a:rPr lang="zh-CN" altLang="zh-CN" sz="2200" spc="-100">
                <a:cs typeface="Times New Roman" panose="02020603050405020304" pitchFamily="18" charset="0"/>
              </a:rPr>
              <a:t>控制。根据</a:t>
            </a:r>
            <a:r>
              <a:rPr lang="en-US" altLang="zh-CN" sz="2200" spc="-100">
                <a:cs typeface="Times New Roman" panose="02020603050405020304" pitchFamily="18" charset="0"/>
              </a:rPr>
              <a:t>“So you... what you wanted.”</a:t>
            </a:r>
            <a:r>
              <a:rPr lang="zh-CN" altLang="zh-CN" sz="2200" spc="-100">
                <a:cs typeface="Times New Roman" panose="02020603050405020304" pitchFamily="18" charset="0"/>
              </a:rPr>
              <a:t>可知</a:t>
            </a:r>
            <a:r>
              <a:rPr lang="en-US" altLang="zh-CN" sz="2200" spc="-100">
                <a:cs typeface="Times New Roman" panose="02020603050405020304" pitchFamily="18" charset="0"/>
              </a:rPr>
              <a:t>,</a:t>
            </a:r>
            <a:r>
              <a:rPr lang="zh-CN" altLang="zh-CN" sz="2200" spc="-100">
                <a:cs typeface="Times New Roman" panose="02020603050405020304" pitchFamily="18" charset="0"/>
              </a:rPr>
              <a:t>此处指作者得到了想要的梳妆盒。故选</a:t>
            </a:r>
            <a:r>
              <a:rPr lang="en-US" altLang="zh-CN" sz="2200" spc="-100">
                <a:cs typeface="Times New Roman" panose="02020603050405020304" pitchFamily="18" charset="0"/>
              </a:rPr>
              <a:t>C</a:t>
            </a:r>
            <a:r>
              <a:rPr lang="zh-CN" altLang="zh-CN" sz="2200" spc="-100">
                <a:cs typeface="Times New Roman" panose="02020603050405020304" pitchFamily="18" charset="0"/>
              </a:rPr>
              <a:t>。</a:t>
            </a:r>
            <a:endParaRPr lang="zh-CN" altLang="zh-CN" sz="220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77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the only thing her mother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knew—I would never let her—” I started to cry then, and Papa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shoulder gently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“Mama wanted you to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more than she wanted the brooch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37268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taught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7632" y="247517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2123" y="2924944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考查动词辨析。句意：那是她母亲留给她的唯一的东西！</a:t>
            </a:r>
            <a:r>
              <a:rPr lang="en-US" altLang="zh-CN" sz="2400">
                <a:cs typeface="Times New Roman" panose="02020603050405020304" pitchFamily="18" charset="0"/>
              </a:rPr>
              <a:t>leave</a:t>
            </a:r>
            <a:r>
              <a:rPr lang="zh-CN" altLang="zh-CN" sz="2400">
                <a:cs typeface="Times New Roman" panose="02020603050405020304" pitchFamily="18" charset="0"/>
              </a:rPr>
              <a:t>留下；</a:t>
            </a:r>
            <a:r>
              <a:rPr lang="en-US" altLang="zh-CN" sz="2400">
                <a:cs typeface="Times New Roman" panose="02020603050405020304" pitchFamily="18" charset="0"/>
              </a:rPr>
              <a:t>remind</a:t>
            </a:r>
            <a:r>
              <a:rPr lang="zh-CN" altLang="zh-CN" sz="2400">
                <a:cs typeface="Times New Roman" panose="02020603050405020304" pitchFamily="18" charset="0"/>
              </a:rPr>
              <a:t>提醒；</a:t>
            </a:r>
            <a:r>
              <a:rPr lang="en-US" altLang="zh-CN" sz="2400">
                <a:cs typeface="Times New Roman" panose="02020603050405020304" pitchFamily="18" charset="0"/>
              </a:rPr>
              <a:t>miss</a:t>
            </a:r>
            <a:r>
              <a:rPr lang="zh-CN" altLang="zh-CN" sz="2400">
                <a:cs typeface="Times New Roman" panose="02020603050405020304" pitchFamily="18" charset="0"/>
              </a:rPr>
              <a:t>错过；</a:t>
            </a:r>
            <a:r>
              <a:rPr lang="en-US" altLang="zh-CN" sz="2400">
                <a:cs typeface="Times New Roman" panose="02020603050405020304" pitchFamily="18" charset="0"/>
              </a:rPr>
              <a:t>teach</a:t>
            </a:r>
            <a:r>
              <a:rPr lang="zh-CN" altLang="zh-CN" sz="2400">
                <a:cs typeface="Times New Roman" panose="02020603050405020304" pitchFamily="18" charset="0"/>
              </a:rPr>
              <a:t>教。根据</a:t>
            </a:r>
            <a:r>
              <a:rPr lang="en-US" altLang="zh-CN" sz="2400">
                <a:cs typeface="Times New Roman" panose="02020603050405020304" pitchFamily="18" charset="0"/>
              </a:rPr>
              <a:t>“That’s the only thing her mother... her</a:t>
            </a:r>
            <a:r>
              <a:rPr lang="zh-CN" altLang="zh-CN" sz="2400"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那是母亲留给她的唯一的东西。故选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29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the only thing her mother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knew—I would never let her—” I started to cry then, and Papa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shoulder gently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“Mama wanted you to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more than she wanted the brooch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37268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763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23" y="2970818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考查动词辨析。句意：我开始哭起来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爸爸轻轻地拍了拍我的肩膀。</a:t>
            </a:r>
            <a:r>
              <a:rPr lang="en-US" altLang="zh-CN" sz="2400">
                <a:cs typeface="Times New Roman" panose="02020603050405020304" pitchFamily="18" charset="0"/>
              </a:rPr>
              <a:t>push</a:t>
            </a:r>
            <a:r>
              <a:rPr lang="zh-CN" altLang="zh-CN" sz="2400">
                <a:cs typeface="Times New Roman" panose="02020603050405020304" pitchFamily="18" charset="0"/>
              </a:rPr>
              <a:t>推；</a:t>
            </a:r>
            <a:r>
              <a:rPr lang="en-US" altLang="zh-CN" sz="2400">
                <a:cs typeface="Times New Roman" panose="02020603050405020304" pitchFamily="18" charset="0"/>
              </a:rPr>
              <a:t>shake</a:t>
            </a:r>
            <a:r>
              <a:rPr lang="zh-CN" altLang="zh-CN" sz="2400">
                <a:cs typeface="Times New Roman" panose="02020603050405020304" pitchFamily="18" charset="0"/>
              </a:rPr>
              <a:t>摇晃；</a:t>
            </a:r>
            <a:r>
              <a:rPr lang="en-US" altLang="zh-CN" sz="2400">
                <a:cs typeface="Times New Roman" panose="02020603050405020304" pitchFamily="18" charset="0"/>
              </a:rPr>
              <a:t>beat</a:t>
            </a:r>
            <a:r>
              <a:rPr lang="zh-CN" altLang="zh-CN" sz="2400">
                <a:cs typeface="Times New Roman" panose="02020603050405020304" pitchFamily="18" charset="0"/>
              </a:rPr>
              <a:t>击败；</a:t>
            </a:r>
            <a:r>
              <a:rPr lang="en-US" altLang="zh-CN" sz="2400">
                <a:cs typeface="Times New Roman" panose="02020603050405020304" pitchFamily="18" charset="0"/>
              </a:rPr>
              <a:t>touch</a:t>
            </a:r>
            <a:r>
              <a:rPr lang="zh-CN" altLang="zh-CN" sz="2400">
                <a:cs typeface="Times New Roman" panose="02020603050405020304" pitchFamily="18" charset="0"/>
              </a:rPr>
              <a:t>触摸。根据</a:t>
            </a:r>
            <a:r>
              <a:rPr lang="en-US" altLang="zh-CN" sz="2400">
                <a:cs typeface="Times New Roman" panose="02020603050405020304" pitchFamily="18" charset="0"/>
              </a:rPr>
              <a:t>“Papa...my shoulder gently.”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爸爸轻轻地拍了拍我的肩膀。故选</a:t>
            </a:r>
            <a:r>
              <a:rPr lang="en-US" altLang="zh-CN" sz="2400">
                <a:cs typeface="Times New Roman" panose="02020603050405020304" pitchFamily="18" charset="0"/>
              </a:rPr>
              <a:t>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64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the only thing her mother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knew—I would never let her—” I started to cry then, and Papa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shoulder gently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“Mama wanted you to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more than she wanted the brooch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37268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</a:p>
        </p:txBody>
      </p:sp>
      <p:sp>
        <p:nvSpPr>
          <p:cNvPr id="7" name="矩形 6"/>
          <p:cNvSpPr/>
          <p:nvPr/>
        </p:nvSpPr>
        <p:spPr>
          <a:xfrm>
            <a:off x="907632" y="252117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23" y="2897098"/>
            <a:ext cx="11504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考查形容词辨析。句意：妈妈希望你快乐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胜过她希望得到那枚胸针。</a:t>
            </a:r>
            <a:r>
              <a:rPr lang="en-US" altLang="zh-CN" sz="2400">
                <a:cs typeface="Times New Roman" panose="02020603050405020304" pitchFamily="18" charset="0"/>
              </a:rPr>
              <a:t>careful</a:t>
            </a:r>
            <a:r>
              <a:rPr lang="zh-CN" altLang="zh-CN" sz="2400">
                <a:cs typeface="Times New Roman" panose="02020603050405020304" pitchFamily="18" charset="0"/>
              </a:rPr>
              <a:t>仔细的；</a:t>
            </a:r>
            <a:r>
              <a:rPr lang="en-US" altLang="zh-CN" sz="2400">
                <a:cs typeface="Times New Roman" panose="02020603050405020304" pitchFamily="18" charset="0"/>
              </a:rPr>
              <a:t>happy</a:t>
            </a:r>
            <a:r>
              <a:rPr lang="zh-CN" altLang="zh-CN" sz="2400">
                <a:cs typeface="Times New Roman" panose="02020603050405020304" pitchFamily="18" charset="0"/>
              </a:rPr>
              <a:t>开心的；</a:t>
            </a:r>
            <a:r>
              <a:rPr lang="en-US" altLang="zh-CN" sz="2400">
                <a:cs typeface="Times New Roman" panose="02020603050405020304" pitchFamily="18" charset="0"/>
              </a:rPr>
              <a:t>confident</a:t>
            </a:r>
            <a:r>
              <a:rPr lang="zh-CN" altLang="zh-CN" sz="2400">
                <a:cs typeface="Times New Roman" panose="02020603050405020304" pitchFamily="18" charset="0"/>
              </a:rPr>
              <a:t>自信的；</a:t>
            </a:r>
            <a:r>
              <a:rPr lang="en-US" altLang="zh-CN" sz="2400">
                <a:cs typeface="Times New Roman" panose="02020603050405020304" pitchFamily="18" charset="0"/>
              </a:rPr>
              <a:t>brave</a:t>
            </a:r>
            <a:r>
              <a:rPr lang="zh-CN" altLang="zh-CN" sz="2400">
                <a:cs typeface="Times New Roman" panose="02020603050405020304" pitchFamily="18" charset="0"/>
              </a:rPr>
              <a:t>勇敢的。根据</a:t>
            </a:r>
            <a:r>
              <a:rPr lang="en-US" altLang="zh-CN" sz="2400">
                <a:cs typeface="Times New Roman" panose="02020603050405020304" pitchFamily="18" charset="0"/>
              </a:rPr>
              <a:t>“Mama wanted you to be..., more than she wanted the brooch.”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妈妈希望作者开心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所以用胸针换了作者想要的梳妆盒。故选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78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knew what I must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on my way to the store, I thought of how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for Mama to ask Mr Schiller to take the brooch as payment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抵偿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1916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smooth</a:t>
            </a:r>
          </a:p>
        </p:txBody>
      </p:sp>
      <p:sp>
        <p:nvSpPr>
          <p:cNvPr id="5" name="矩形 4"/>
          <p:cNvSpPr/>
          <p:nvPr/>
        </p:nvSpPr>
        <p:spPr>
          <a:xfrm>
            <a:off x="910630" y="20446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2420888"/>
            <a:ext cx="115045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考查形容词辨析。句意：在去商店的路上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我想到对妈妈来说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让希勒先生把胸针作为抵押是多么困难。</a:t>
            </a:r>
            <a:r>
              <a:rPr lang="en-US" altLang="zh-CN" sz="2400">
                <a:cs typeface="Times New Roman" panose="02020603050405020304" pitchFamily="18" charset="0"/>
              </a:rPr>
              <a:t>safe</a:t>
            </a:r>
            <a:r>
              <a:rPr lang="zh-CN" altLang="zh-CN" sz="2400">
                <a:cs typeface="Times New Roman" panose="02020603050405020304" pitchFamily="18" charset="0"/>
              </a:rPr>
              <a:t>安全的；</a:t>
            </a:r>
            <a:r>
              <a:rPr lang="en-US" altLang="zh-CN" sz="2400">
                <a:cs typeface="Times New Roman" panose="02020603050405020304" pitchFamily="18" charset="0"/>
              </a:rPr>
              <a:t>important</a:t>
            </a:r>
            <a:r>
              <a:rPr lang="zh-CN" altLang="zh-CN" sz="2400">
                <a:cs typeface="Times New Roman" panose="02020603050405020304" pitchFamily="18" charset="0"/>
              </a:rPr>
              <a:t>重要的；</a:t>
            </a:r>
            <a:r>
              <a:rPr lang="en-US" altLang="zh-CN" sz="2400">
                <a:cs typeface="Times New Roman" panose="02020603050405020304" pitchFamily="18" charset="0"/>
              </a:rPr>
              <a:t>difficult</a:t>
            </a:r>
            <a:r>
              <a:rPr lang="zh-CN" altLang="zh-CN" sz="2400">
                <a:cs typeface="Times New Roman" panose="02020603050405020304" pitchFamily="18" charset="0"/>
              </a:rPr>
              <a:t>困难的；</a:t>
            </a:r>
            <a:r>
              <a:rPr lang="en-US" altLang="zh-CN" sz="2400">
                <a:cs typeface="Times New Roman" panose="02020603050405020304" pitchFamily="18" charset="0"/>
              </a:rPr>
              <a:t>smooth</a:t>
            </a:r>
            <a:r>
              <a:rPr lang="zh-CN" altLang="zh-CN" sz="2400">
                <a:cs typeface="Times New Roman" panose="02020603050405020304" pitchFamily="18" charset="0"/>
              </a:rPr>
              <a:t>光滑的。根据</a:t>
            </a:r>
            <a:r>
              <a:rPr lang="en-US" altLang="zh-CN" sz="2400">
                <a:cs typeface="Times New Roman" panose="02020603050405020304" pitchFamily="18" charset="0"/>
              </a:rPr>
              <a:t>“I thought of how... it was for Mama to ask Mr Schiller to take the brooch as payment</a:t>
            </a:r>
            <a:r>
              <a:rPr lang="zh-CN" altLang="zh-CN" sz="2400"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抵偿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cs typeface="Times New Roman" panose="02020603050405020304" pitchFamily="18" charset="0"/>
              </a:rPr>
              <a:t>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胸针是她妈妈留给她的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所以对妈妈来说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把胸针作为抵押是很困难的。故选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73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1260</Words>
  <Application>Microsoft Office PowerPoint</Application>
  <PresentationFormat>自定义</PresentationFormat>
  <Paragraphs>71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456</cp:revision>
  <dcterms:created xsi:type="dcterms:W3CDTF">2020-11-06T05:24:00Z</dcterms:created>
  <dcterms:modified xsi:type="dcterms:W3CDTF">2025-09-17T19:27:34Z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